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  <p:sldMasterId id="2147483701" r:id="rId6"/>
  </p:sldMasterIdLst>
  <p:notesMasterIdLst>
    <p:notesMasterId r:id="rId39"/>
  </p:notesMasterIdLst>
  <p:handoutMasterIdLst>
    <p:handoutMasterId r:id="rId40"/>
  </p:handoutMasterIdLst>
  <p:sldIdLst>
    <p:sldId id="593" r:id="rId7"/>
    <p:sldId id="594" r:id="rId8"/>
    <p:sldId id="595" r:id="rId9"/>
    <p:sldId id="601" r:id="rId10"/>
    <p:sldId id="600" r:id="rId11"/>
    <p:sldId id="537" r:id="rId12"/>
    <p:sldId id="538" r:id="rId13"/>
    <p:sldId id="539" r:id="rId14"/>
    <p:sldId id="585" r:id="rId15"/>
    <p:sldId id="542" r:id="rId16"/>
    <p:sldId id="582" r:id="rId17"/>
    <p:sldId id="545" r:id="rId18"/>
    <p:sldId id="586" r:id="rId19"/>
    <p:sldId id="548" r:id="rId20"/>
    <p:sldId id="587" r:id="rId21"/>
    <p:sldId id="550" r:id="rId22"/>
    <p:sldId id="588" r:id="rId23"/>
    <p:sldId id="552" r:id="rId24"/>
    <p:sldId id="553" r:id="rId25"/>
    <p:sldId id="554" r:id="rId26"/>
    <p:sldId id="555" r:id="rId27"/>
    <p:sldId id="589" r:id="rId28"/>
    <p:sldId id="557" r:id="rId29"/>
    <p:sldId id="560" r:id="rId30"/>
    <p:sldId id="564" r:id="rId31"/>
    <p:sldId id="562" r:id="rId32"/>
    <p:sldId id="563" r:id="rId33"/>
    <p:sldId id="590" r:id="rId34"/>
    <p:sldId id="591" r:id="rId35"/>
    <p:sldId id="598" r:id="rId36"/>
    <p:sldId id="514" r:id="rId37"/>
    <p:sldId id="597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77" d="100"/>
          <a:sy n="77" d="100"/>
        </p:scale>
        <p:origin x="-114" y="-4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2016-05-30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2016-05-30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49513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6267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030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</a:t>
            </a:r>
            <a:r>
              <a:rPr lang="en-US" dirty="0" err="1"/>
              <a:t>StringBuffer</a:t>
            </a:r>
            <a:r>
              <a:rPr lang="en-US" dirty="0"/>
              <a:t>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</a:t>
            </a:r>
            <a:r>
              <a:rPr lang="en-US" dirty="0" err="1"/>
              <a:t>preallocate</a:t>
            </a:r>
            <a:r>
              <a:rPr lang="en-US" dirty="0"/>
              <a:t> the amount of space required using the </a:t>
            </a: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StringBuffer</a:t>
            </a:r>
            <a:r>
              <a:rPr lang="en-US" dirty="0"/>
              <a:t> quote = new </a:t>
            </a:r>
            <a:r>
              <a:rPr lang="en-US" dirty="0" err="1"/>
              <a:t>StringBuffer</a:t>
            </a:r>
            <a:r>
              <a:rPr lang="en-US" dirty="0"/>
              <a:t>(60); // </a:t>
            </a:r>
            <a:r>
              <a:rPr lang="en-US" dirty="0" err="1"/>
              <a:t>alloc</a:t>
            </a:r>
            <a:r>
              <a:rPr lang="en-US" dirty="0"/>
              <a:t>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quote.append</a:t>
            </a:r>
            <a:r>
              <a:rPr lang="en-US" dirty="0"/>
              <a:t>("Fasten your seatbelts, ");</a:t>
            </a:r>
            <a:br>
              <a:rPr lang="en-US" dirty="0"/>
            </a:br>
            <a:r>
              <a:rPr lang="en-US" dirty="0" err="1"/>
              <a:t>quote.append</a:t>
            </a:r>
            <a:r>
              <a:rPr lang="en-US" dirty="0"/>
              <a:t>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487836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2633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17043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657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5081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8370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xmlns="" val="400447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xmlns="" val="417975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xmlns="" val="1387057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xmlns="" val="2699538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xmlns="" val="3382560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18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418147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42332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3477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31964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21195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6440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853687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84366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7101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7457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21067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18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3328608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8456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7197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79718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25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3214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2655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905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5607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2824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2016-05-30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string.Concat(str1,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+ str2 +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+=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" " 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097706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6564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 term)</a:t>
            </a:r>
            <a:r>
              <a:rPr lang="en-US" noProof="1"/>
              <a:t> – returns the index of the first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/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/>
              <a:t> – returns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email.IndexOf("@");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email.IndexOf("/"); // 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verse.LastIndexOf("be"); 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616033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19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filename.Substring(8,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Rila2009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@"C:\Pics\Summer2009.jpg";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filename.Substring(8);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965605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8826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Split(params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 Zagorka, Tuborg, Becks.";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listOfBeers.Split('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162221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095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21256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/>
              <a:t> 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cocktail.Replace("+", "and");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"$ 1234567";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price.Remove(2,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86778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 Substrings, Splitting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5235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alpha.ToLower();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alpha.ToUpper();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836193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s.Trim(' ', ',' ,'!', '\n','\t');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s.TrimStart(); // clean = "C#   ";</a:t>
            </a:r>
          </a:p>
        </p:txBody>
      </p:sp>
    </p:spTree>
    <p:extLst>
      <p:ext uri="{BB962C8B-B14F-4D97-AF65-F5344CB8AC3E}">
        <p14:creationId xmlns:p14="http://schemas.microsoft.com/office/powerpoint/2010/main" xmlns="" val="2453007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481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5949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br>
              <a:rPr lang="en-US" dirty="0"/>
            </a:br>
            <a:r>
              <a:rPr lang="en-US" dirty="0"/>
              <a:t>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not</a:t>
            </a:r>
            <a:br>
              <a:rPr lang="en-US" dirty="0"/>
            </a:br>
            <a:r>
              <a:rPr lang="en-US" dirty="0"/>
              <a:t>allocate 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367468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31231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position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96328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>
                <a:latin typeface="+mj-lt"/>
              </a:rPr>
              <a:t> </a:t>
            </a:r>
            <a:r>
              <a:rPr lang="en-US" sz="3000" noProof="1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/>
              <a:t>converts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to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651359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Using StringBuilder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810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characters (instances of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only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Support operations such 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66255" y="12954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340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/>
              <a:t>Other String 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Replacing Substrings, Deleting Substrings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Changing Character Casing, Trimming</a:t>
            </a:r>
          </a:p>
          <a:p>
            <a:pPr marL="446088" indent="-446088">
              <a:lnSpc>
                <a:spcPts val="4000"/>
              </a:lnSpc>
              <a:buFontTx/>
              <a:buAutoNum type="arabicPeriod" startAt="4"/>
            </a:pPr>
            <a:r>
              <a:rPr lang="en-US" dirty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1823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</a:t>
            </a:r>
            <a:r>
              <a:rPr lang="en-US"/>
              <a:t>Text Processing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592469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1999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89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11500" b="1"/>
              <a:t>#0252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61254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Strings are represented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200" dirty="0"/>
              <a:t> objects in .NET Framework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600" dirty="0"/>
              <a:t>String 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r>
              <a:rPr lang="en-US" sz="3200" dirty="0"/>
              <a:t>Before initializing, a string variable has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String?</a:t>
            </a:r>
          </a:p>
        </p:txBody>
      </p:sp>
    </p:spTree>
    <p:extLst>
      <p:ext uri="{BB962C8B-B14F-4D97-AF65-F5344CB8AC3E}">
        <p14:creationId xmlns:p14="http://schemas.microsoft.com/office/powerpoint/2010/main" xmlns="" val="76316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3744374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ways to compare two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Dictionary-based string comparison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4979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true);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31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false);	</a:t>
            </a:r>
          </a:p>
        </p:txBody>
      </p:sp>
    </p:spTree>
    <p:extLst>
      <p:ext uri="{BB962C8B-B14F-4D97-AF65-F5344CB8AC3E}">
        <p14:creationId xmlns:p14="http://schemas.microsoft.com/office/powerpoint/2010/main" xmlns="" val="12943680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Equality checking by operator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Performs case-sensitive comparison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Using the case-sensitive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same effect like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(str1.Equals(str2))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85877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474437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1626</Words>
  <Application>Microsoft Office PowerPoint</Application>
  <PresentationFormat>Custom</PresentationFormat>
  <Paragraphs>356</Paragraphs>
  <Slides>32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SoftUni 16x9</vt:lpstr>
      <vt:lpstr>1_SoftUni 16x9</vt:lpstr>
      <vt:lpstr>2_SoftUni 16x9</vt:lpstr>
      <vt:lpstr>4_SoftUni 16x9</vt:lpstr>
      <vt:lpstr>5_SoftUni 16x9</vt:lpstr>
      <vt:lpstr>Strings and Text Processing</vt:lpstr>
      <vt:lpstr>Table of Contents</vt:lpstr>
      <vt:lpstr>Table of Contents (2)</vt:lpstr>
      <vt:lpstr>Questions</vt:lpstr>
      <vt:lpstr>What is a String?</vt:lpstr>
      <vt:lpstr>Manipulating Strings</vt:lpstr>
      <vt:lpstr>Comparing Strings</vt:lpstr>
      <vt:lpstr>Comparing Strings (2)</vt:lpstr>
      <vt:lpstr>Comparing Strings</vt:lpstr>
      <vt:lpstr>Concatenating Strings</vt:lpstr>
      <vt:lpstr>Concatenating Strings</vt:lpstr>
      <vt:lpstr>Searching in Strings</vt:lpstr>
      <vt:lpstr>Searching in Strings</vt:lpstr>
      <vt:lpstr>Extracting Substrings</vt:lpstr>
      <vt:lpstr>Extracting Substrings</vt:lpstr>
      <vt:lpstr>Splitting Strings</vt:lpstr>
      <vt:lpstr>Splitting Strings</vt:lpstr>
      <vt:lpstr>Other String Operations</vt:lpstr>
      <vt:lpstr>Replacing and Deleting Substrings</vt:lpstr>
      <vt:lpstr>Changing Character Casing</vt:lpstr>
      <vt:lpstr>Trimming White Space</vt:lpstr>
      <vt:lpstr>Other String Operations</vt:lpstr>
      <vt:lpstr>Building and Modifying Strings</vt:lpstr>
      <vt:lpstr>StringBuilder: How It Works?</vt:lpstr>
      <vt:lpstr>Changing the Contents of a String</vt:lpstr>
      <vt:lpstr>The StringBuilder Class</vt:lpstr>
      <vt:lpstr>The StringBuilder Class (2)</vt:lpstr>
      <vt:lpstr>Using StringBuilder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2016-05-30T12:53:43Z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